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80" r:id="rId5"/>
    <p:sldId id="278" r:id="rId6"/>
    <p:sldId id="262" r:id="rId7"/>
    <p:sldId id="260" r:id="rId8"/>
    <p:sldId id="261" r:id="rId9"/>
    <p:sldId id="267" r:id="rId10"/>
    <p:sldId id="273" r:id="rId11"/>
    <p:sldId id="286" r:id="rId12"/>
    <p:sldId id="279" r:id="rId13"/>
    <p:sldId id="290" r:id="rId14"/>
    <p:sldId id="284" r:id="rId15"/>
    <p:sldId id="292" r:id="rId16"/>
    <p:sldId id="295" r:id="rId17"/>
    <p:sldId id="285" r:id="rId18"/>
    <p:sldId id="298" r:id="rId19"/>
    <p:sldId id="299" r:id="rId20"/>
    <p:sldId id="300" r:id="rId21"/>
    <p:sldId id="275" r:id="rId22"/>
    <p:sldId id="264" r:id="rId23"/>
    <p:sldId id="288" r:id="rId24"/>
    <p:sldId id="289" r:id="rId25"/>
    <p:sldId id="293" r:id="rId26"/>
    <p:sldId id="297" r:id="rId27"/>
    <p:sldId id="281" r:id="rId28"/>
    <p:sldId id="277"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22/07/2021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13</a:t>
            </a:fld>
            <a:endParaRPr lang="it-IT"/>
          </a:p>
        </p:txBody>
      </p:sp>
    </p:spTree>
    <p:extLst>
      <p:ext uri="{BB962C8B-B14F-4D97-AF65-F5344CB8AC3E}">
        <p14:creationId xmlns:p14="http://schemas.microsoft.com/office/powerpoint/2010/main" val="266797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17</a:t>
            </a:fld>
            <a:endParaRPr lang="it-IT"/>
          </a:p>
        </p:txBody>
      </p:sp>
    </p:spTree>
    <p:extLst>
      <p:ext uri="{BB962C8B-B14F-4D97-AF65-F5344CB8AC3E}">
        <p14:creationId xmlns:p14="http://schemas.microsoft.com/office/powerpoint/2010/main" val="234523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22/07/2021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22/07/2021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22/07/2021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22/07/2021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22/07/2021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22/07/2021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22/07/2021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22/07/2021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22/07/2021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22/07/2021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22/07/2021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22/07/2021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1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68.png"/><Relationship Id="rId7" Type="http://schemas.openxmlformats.org/officeDocument/2006/relationships/image" Target="../media/image68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0.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1175706"/>
              </a:xfrm>
              <a:prstGeom prst="rect">
                <a:avLst/>
              </a:prstGeom>
              <a:blipFill>
                <a:blip r:embed="rId3"/>
                <a:stretch>
                  <a:fillRect l="-320" t="-1036" b="-414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4E7EA2EC-18A3-4A81-A3AE-856ECE987E7B}"/>
                  </a:ext>
                </a:extLst>
              </p:cNvPr>
              <p:cNvSpPr txBox="1"/>
              <p:nvPr/>
            </p:nvSpPr>
            <p:spPr>
              <a:xfrm>
                <a:off x="6282093" y="5600811"/>
                <a:ext cx="57999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3 minutes</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4E7EA2EC-18A3-4A81-A3AE-856ECE987E7B}"/>
                  </a:ext>
                </a:extLst>
              </p:cNvPr>
              <p:cNvSpPr txBox="1">
                <a:spLocks noRot="1" noChangeAspect="1" noMove="1" noResize="1" noEditPoints="1" noAdjustHandles="1" noChangeArrowheads="1" noChangeShapeType="1" noTextEdit="1"/>
              </p:cNvSpPr>
              <p:nvPr/>
            </p:nvSpPr>
            <p:spPr>
              <a:xfrm>
                <a:off x="6282093" y="5600811"/>
                <a:ext cx="5799989" cy="738664"/>
              </a:xfrm>
              <a:prstGeom prst="rect">
                <a:avLst/>
              </a:prstGeom>
              <a:blipFill>
                <a:blip r:embed="rId5"/>
                <a:stretch>
                  <a:fillRect l="-315"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232693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334882"/>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a:t>
                </a:r>
              </a:p>
              <a:p>
                <a:r>
                  <a:rPr lang="en-GB" sz="1400" noProof="1">
                    <a:latin typeface="Times New Roman" panose="02020603050405020304" pitchFamily="18" charset="0"/>
                    <a:cs typeface="Times New Roman" panose="02020603050405020304" pitchFamily="18" charset="0"/>
                  </a:rPr>
                  <a:t>The distribution span about three months, centered around the end of October 2020 (31/10/2020).</a:t>
                </a:r>
              </a:p>
            </p:txBody>
          </p:sp>
        </mc:Choice>
        <mc:Fallback>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334882"/>
                <a:ext cx="3870036" cy="1295035"/>
              </a:xfrm>
              <a:prstGeom prst="rect">
                <a:avLst/>
              </a:prstGeom>
              <a:blipFill>
                <a:blip r:embed="rId2"/>
                <a:stretch>
                  <a:fillRect l="-2835" t="-4225" r="-2835" b="-7512"/>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pic>
        <p:nvPicPr>
          <p:cNvPr id="26" name="Immagine 25">
            <a:extLst>
              <a:ext uri="{FF2B5EF4-FFF2-40B4-BE49-F238E27FC236}">
                <a16:creationId xmlns:a16="http://schemas.microsoft.com/office/drawing/2014/main" id="{6647F578-3EC6-44A5-874C-A411D5CE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102" y="776289"/>
            <a:ext cx="6213600" cy="3106800"/>
          </a:xfrm>
          <a:prstGeom prst="rect">
            <a:avLst/>
          </a:prstGeom>
        </p:spPr>
      </p:pic>
      <p:pic>
        <p:nvPicPr>
          <p:cNvPr id="27" name="Immagine 26">
            <a:extLst>
              <a:ext uri="{FF2B5EF4-FFF2-40B4-BE49-F238E27FC236}">
                <a16:creationId xmlns:a16="http://schemas.microsoft.com/office/drawing/2014/main" id="{33A23932-90A0-4F80-99AA-C62D29DE1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102" y="3682245"/>
            <a:ext cx="6213600" cy="3106800"/>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DF5D58DB-3B00-4136-A199-FFA0529BB45F}"/>
                  </a:ext>
                </a:extLst>
              </p:cNvPr>
              <p:cNvSpPr txBox="1"/>
              <p:nvPr/>
            </p:nvSpPr>
            <p:spPr>
              <a:xfrm>
                <a:off x="961720" y="206884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6</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DF5D58DB-3B00-4136-A199-FFA0529BB45F}"/>
                  </a:ext>
                </a:extLst>
              </p:cNvPr>
              <p:cNvSpPr txBox="1">
                <a:spLocks noRot="1" noChangeAspect="1" noMove="1" noResize="1" noEditPoints="1" noAdjustHandles="1" noChangeArrowheads="1" noChangeShapeType="1" noTextEdit="1"/>
              </p:cNvSpPr>
              <p:nvPr/>
            </p:nvSpPr>
            <p:spPr>
              <a:xfrm>
                <a:off x="961720" y="2068842"/>
                <a:ext cx="974577" cy="556691"/>
              </a:xfrm>
              <a:prstGeom prst="rect">
                <a:avLst/>
              </a:prstGeom>
              <a:blipFill>
                <a:blip r:embed="rId6"/>
                <a:stretch>
                  <a:fillRect/>
                </a:stretch>
              </a:blipFill>
            </p:spPr>
            <p:txBody>
              <a:bodyPr/>
              <a:lstStyle/>
              <a:p>
                <a:r>
                  <a:rPr lang="en-GB">
                    <a:noFill/>
                  </a:rPr>
                  <a:t> </a:t>
                </a:r>
              </a:p>
            </p:txBody>
          </p:sp>
        </mc:Fallback>
      </mc:AlternateContent>
      <p:cxnSp>
        <p:nvCxnSpPr>
          <p:cNvPr id="8" name="Connettore 2 7">
            <a:extLst>
              <a:ext uri="{FF2B5EF4-FFF2-40B4-BE49-F238E27FC236}">
                <a16:creationId xmlns:a16="http://schemas.microsoft.com/office/drawing/2014/main" id="{78342448-96B7-4DAD-BF19-B25651A7B13B}"/>
              </a:ext>
            </a:extLst>
          </p:cNvPr>
          <p:cNvCxnSpPr>
            <a:cxnSpLocks/>
            <a:stCxn id="9" idx="3"/>
          </p:cNvCxnSpPr>
          <p:nvPr/>
        </p:nvCxnSpPr>
        <p:spPr>
          <a:xfrm>
            <a:off x="1896661" y="234718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ttangolo con angoli arrotondati 8">
            <a:extLst>
              <a:ext uri="{FF2B5EF4-FFF2-40B4-BE49-F238E27FC236}">
                <a16:creationId xmlns:a16="http://schemas.microsoft.com/office/drawing/2014/main" id="{23570234-2EF0-4504-BBE7-17BDB92F3084}"/>
              </a:ext>
            </a:extLst>
          </p:cNvPr>
          <p:cNvSpPr/>
          <p:nvPr/>
        </p:nvSpPr>
        <p:spPr>
          <a:xfrm>
            <a:off x="1001358" y="206884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831F72BD-3A58-441C-8A65-E7495577A78A}"/>
                  </a:ext>
                </a:extLst>
              </p:cNvPr>
              <p:cNvSpPr txBox="1"/>
              <p:nvPr/>
            </p:nvSpPr>
            <p:spPr>
              <a:xfrm>
                <a:off x="3938601" y="2771939"/>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7</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0" name="CasellaDiTesto 9">
                <a:extLst>
                  <a:ext uri="{FF2B5EF4-FFF2-40B4-BE49-F238E27FC236}">
                    <a16:creationId xmlns:a16="http://schemas.microsoft.com/office/drawing/2014/main" id="{831F72BD-3A58-441C-8A65-E7495577A78A}"/>
                  </a:ext>
                </a:extLst>
              </p:cNvPr>
              <p:cNvSpPr txBox="1">
                <a:spLocks noRot="1" noChangeAspect="1" noMove="1" noResize="1" noEditPoints="1" noAdjustHandles="1" noChangeArrowheads="1" noChangeShapeType="1" noTextEdit="1"/>
              </p:cNvSpPr>
              <p:nvPr/>
            </p:nvSpPr>
            <p:spPr>
              <a:xfrm>
                <a:off x="3938601" y="2771939"/>
                <a:ext cx="909025" cy="246221"/>
              </a:xfrm>
              <a:prstGeom prst="rect">
                <a:avLst/>
              </a:prstGeom>
              <a:blipFill>
                <a:blip r:embed="rId7"/>
                <a:stretch>
                  <a:fillRect b="-2500"/>
                </a:stretch>
              </a:blipFill>
            </p:spPr>
            <p:txBody>
              <a:bodyPr/>
              <a:lstStyle/>
              <a:p>
                <a:r>
                  <a:rPr lang="en-GB">
                    <a:noFill/>
                  </a:rPr>
                  <a:t> </a:t>
                </a:r>
              </a:p>
            </p:txBody>
          </p:sp>
        </mc:Fallback>
      </mc:AlternateContent>
      <p:cxnSp>
        <p:nvCxnSpPr>
          <p:cNvPr id="11" name="Connettore 2 10">
            <a:extLst>
              <a:ext uri="{FF2B5EF4-FFF2-40B4-BE49-F238E27FC236}">
                <a16:creationId xmlns:a16="http://schemas.microsoft.com/office/drawing/2014/main" id="{C618BB1A-250B-4A69-8445-B4603168338C}"/>
              </a:ext>
            </a:extLst>
          </p:cNvPr>
          <p:cNvCxnSpPr>
            <a:cxnSpLocks/>
          </p:cNvCxnSpPr>
          <p:nvPr/>
        </p:nvCxnSpPr>
        <p:spPr>
          <a:xfrm flipH="1" flipV="1">
            <a:off x="3665220" y="2377440"/>
            <a:ext cx="366496" cy="517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ttangolo con angoli arrotondati 11">
            <a:extLst>
              <a:ext uri="{FF2B5EF4-FFF2-40B4-BE49-F238E27FC236}">
                <a16:creationId xmlns:a16="http://schemas.microsoft.com/office/drawing/2014/main" id="{A1DBECBA-A365-4D5A-BC52-531B146E578F}"/>
              </a:ext>
            </a:extLst>
          </p:cNvPr>
          <p:cNvSpPr/>
          <p:nvPr/>
        </p:nvSpPr>
        <p:spPr>
          <a:xfrm>
            <a:off x="4031715" y="274961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ttore 2 13">
            <a:extLst>
              <a:ext uri="{FF2B5EF4-FFF2-40B4-BE49-F238E27FC236}">
                <a16:creationId xmlns:a16="http://schemas.microsoft.com/office/drawing/2014/main" id="{C51F9782-2C6E-4F58-A9D8-5AAE6EA4F59D}"/>
              </a:ext>
            </a:extLst>
          </p:cNvPr>
          <p:cNvCxnSpPr>
            <a:cxnSpLocks/>
            <a:stCxn id="16" idx="3"/>
          </p:cNvCxnSpPr>
          <p:nvPr/>
        </p:nvCxnSpPr>
        <p:spPr>
          <a:xfrm>
            <a:off x="2302458" y="1842397"/>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C8B608D9-45A4-43EE-9EE6-80B3E6F0BA2A}"/>
                  </a:ext>
                </a:extLst>
              </p:cNvPr>
              <p:cNvSpPr txBox="1"/>
              <p:nvPr/>
            </p:nvSpPr>
            <p:spPr>
              <a:xfrm>
                <a:off x="1492753" y="171970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5</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5" name="CasellaDiTesto 14">
                <a:extLst>
                  <a:ext uri="{FF2B5EF4-FFF2-40B4-BE49-F238E27FC236}">
                    <a16:creationId xmlns:a16="http://schemas.microsoft.com/office/drawing/2014/main" id="{C8B608D9-45A4-43EE-9EE6-80B3E6F0BA2A}"/>
                  </a:ext>
                </a:extLst>
              </p:cNvPr>
              <p:cNvSpPr txBox="1">
                <a:spLocks noRot="1" noChangeAspect="1" noMove="1" noResize="1" noEditPoints="1" noAdjustHandles="1" noChangeArrowheads="1" noChangeShapeType="1" noTextEdit="1"/>
              </p:cNvSpPr>
              <p:nvPr/>
            </p:nvSpPr>
            <p:spPr>
              <a:xfrm>
                <a:off x="1492753" y="1719705"/>
                <a:ext cx="909025" cy="246221"/>
              </a:xfrm>
              <a:prstGeom prst="rect">
                <a:avLst/>
              </a:prstGeom>
              <a:blipFill>
                <a:blip r:embed="rId8"/>
                <a:stretch>
                  <a:fillRect b="-5000"/>
                </a:stretch>
              </a:blipFill>
            </p:spPr>
            <p:txBody>
              <a:bodyPr/>
              <a:lstStyle/>
              <a:p>
                <a:r>
                  <a:rPr lang="en-GB">
                    <a:noFill/>
                  </a:rPr>
                  <a:t> </a:t>
                </a:r>
              </a:p>
            </p:txBody>
          </p:sp>
        </mc:Fallback>
      </mc:AlternateContent>
      <p:sp>
        <p:nvSpPr>
          <p:cNvPr id="16" name="Rettangolo con angoli arrotondati 15">
            <a:extLst>
              <a:ext uri="{FF2B5EF4-FFF2-40B4-BE49-F238E27FC236}">
                <a16:creationId xmlns:a16="http://schemas.microsoft.com/office/drawing/2014/main" id="{EC1112BE-7FA5-4870-9FCD-36B2F526CD75}"/>
              </a:ext>
            </a:extLst>
          </p:cNvPr>
          <p:cNvSpPr/>
          <p:nvPr/>
        </p:nvSpPr>
        <p:spPr>
          <a:xfrm>
            <a:off x="1583649" y="171075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726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xmlns:a14="http://schemas.microsoft.com/office/drawing/2010/main">
        <mc:Choice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1639" r="-61333" b="-700000"/>
                          </a:stretch>
                        </a:blipFill>
                      </a:tcPr>
                    </a:tc>
                    <a:tc>
                      <a:txBody>
                        <a:bodyPr/>
                        <a:lstStyle/>
                        <a:p>
                          <a:endParaRPr lang="en-US"/>
                        </a:p>
                      </a:txBody>
                      <a:tcPr>
                        <a:blipFill>
                          <a:blip r:embed="rId4"/>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1639" r="-201667" b="-600000"/>
                          </a:stretch>
                        </a:blipFill>
                      </a:tcPr>
                    </a:tc>
                    <a:tc>
                      <a:txBody>
                        <a:bodyPr/>
                        <a:lstStyle/>
                        <a:p>
                          <a:endParaRPr lang="en-US"/>
                        </a:p>
                      </a:txBody>
                      <a:tcPr>
                        <a:blipFill>
                          <a:blip r:embed="rId4"/>
                          <a:stretch>
                            <a:fillRect l="-80444" t="-201639" r="-61333" b="-600000"/>
                          </a:stretch>
                        </a:blipFill>
                      </a:tcPr>
                    </a:tc>
                    <a:tc>
                      <a:txBody>
                        <a:bodyPr/>
                        <a:lstStyle/>
                        <a:p>
                          <a:endParaRPr lang="en-US"/>
                        </a:p>
                      </a:txBody>
                      <a:tcPr>
                        <a:blipFill>
                          <a:blip r:embed="rId4"/>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5897" r="-201667" b="-369231"/>
                          </a:stretch>
                        </a:blipFill>
                      </a:tcPr>
                    </a:tc>
                    <a:tc>
                      <a:txBody>
                        <a:bodyPr/>
                        <a:lstStyle/>
                        <a:p>
                          <a:endParaRPr lang="en-US"/>
                        </a:p>
                      </a:txBody>
                      <a:tcPr>
                        <a:blipFill>
                          <a:blip r:embed="rId4"/>
                          <a:stretch>
                            <a:fillRect l="-80444" t="-235897" r="-61333" b="-369231"/>
                          </a:stretch>
                        </a:blipFill>
                      </a:tcPr>
                    </a:tc>
                    <a:tc>
                      <a:txBody>
                        <a:bodyPr/>
                        <a:lstStyle/>
                        <a:p>
                          <a:endParaRPr lang="en-US"/>
                        </a:p>
                      </a:txBody>
                      <a:tcPr>
                        <a:blipFill>
                          <a:blip r:embed="rId4"/>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0260" r="-61333" b="-274026"/>
                          </a:stretch>
                        </a:blipFill>
                      </a:tcPr>
                    </a:tc>
                    <a:tc>
                      <a:txBody>
                        <a:bodyPr/>
                        <a:lstStyle/>
                        <a:p>
                          <a:endParaRPr lang="en-US"/>
                        </a:p>
                      </a:txBody>
                      <a:tcPr>
                        <a:blipFill>
                          <a:blip r:embed="rId4"/>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4615" r="-61333" b="-170513"/>
                          </a:stretch>
                        </a:blipFill>
                      </a:tcPr>
                    </a:tc>
                    <a:tc>
                      <a:txBody>
                        <a:bodyPr/>
                        <a:lstStyle/>
                        <a:p>
                          <a:endParaRPr lang="en-US"/>
                        </a:p>
                      </a:txBody>
                      <a:tcPr>
                        <a:blipFill>
                          <a:blip r:embed="rId4"/>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5714" r="-201667" b="-90000"/>
                          </a:stretch>
                        </a:blipFill>
                      </a:tcPr>
                    </a:tc>
                    <a:tc>
                      <a:txBody>
                        <a:bodyPr/>
                        <a:lstStyle/>
                        <a:p>
                          <a:endParaRPr lang="en-US"/>
                        </a:p>
                      </a:txBody>
                      <a:tcPr>
                        <a:blipFill>
                          <a:blip r:embed="rId4"/>
                          <a:stretch>
                            <a:fillRect l="-80444" t="-595714" r="-61333" b="-90000"/>
                          </a:stretch>
                        </a:blipFill>
                      </a:tcPr>
                    </a:tc>
                    <a:tc>
                      <a:txBody>
                        <a:bodyPr/>
                        <a:lstStyle/>
                        <a:p>
                          <a:endParaRPr lang="en-US"/>
                        </a:p>
                      </a:txBody>
                      <a:tcPr>
                        <a:blipFill>
                          <a:blip r:embed="rId4"/>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798361" r="-201667" b="-3279"/>
                          </a:stretch>
                        </a:blipFill>
                      </a:tcPr>
                    </a:tc>
                    <a:tc>
                      <a:txBody>
                        <a:bodyPr/>
                        <a:lstStyle/>
                        <a:p>
                          <a:endParaRPr lang="en-US"/>
                        </a:p>
                      </a:txBody>
                      <a:tcPr>
                        <a:blipFill>
                          <a:blip r:embed="rId4"/>
                          <a:stretch>
                            <a:fillRect l="-80444" t="-798361" r="-61333" b="-3279"/>
                          </a:stretch>
                        </a:blipFill>
                      </a:tcPr>
                    </a:tc>
                    <a:tc>
                      <a:txBody>
                        <a:bodyPr/>
                        <a:lstStyle/>
                        <a:p>
                          <a:endParaRPr lang="en-US"/>
                        </a:p>
                      </a:txBody>
                      <a:tcPr>
                        <a:blipFill>
                          <a:blip r:embed="rId4"/>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p:sp>
        <p:nvSpPr>
          <p:cNvPr id="12" name="CasellaDiTesto 11">
            <a:extLst>
              <a:ext uri="{FF2B5EF4-FFF2-40B4-BE49-F238E27FC236}">
                <a16:creationId xmlns:a16="http://schemas.microsoft.com/office/drawing/2014/main" id="{19CCEFBF-CE96-438F-B73F-3B3A176AC6C5}"/>
              </a:ext>
            </a:extLst>
          </p:cNvPr>
          <p:cNvSpPr txBox="1"/>
          <p:nvPr/>
        </p:nvSpPr>
        <p:spPr>
          <a:xfrm>
            <a:off x="8039338" y="1077119"/>
            <a:ext cx="3713018"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About fit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in both cases the past data are fitted perfectly;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have been many dpcm before that of      06/11/2020 (yellow, orange, red zones), thus the confinement measures were not applied in the same way in all regions;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as an example, due to the regional-level system of Italian healthcare, data are collected at a regional level and then reported to the National level via the Pro-tezione Civile transferring them to WHO. These processes could be affected by some inconsistencies and delays, especially dur-ing the most critical phase of the epidemic diffusion that could introduce errors into the daily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the fact that in most cases the progress of the epidemic is not controlled means that further measures must be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573265" y="4779170"/>
                <a:ext cx="331385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573265" y="4779170"/>
                <a:ext cx="3313854" cy="1384995"/>
              </a:xfrm>
              <a:prstGeom prst="rect">
                <a:avLst/>
              </a:prstGeom>
              <a:blipFill>
                <a:blip r:embed="rId5"/>
                <a:stretch>
                  <a:fillRect l="-551" t="-881" r="-1287" b="-35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43235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4323538" y="4779170"/>
                <a:ext cx="3279381" cy="1600438"/>
              </a:xfrm>
              <a:prstGeom prst="rect">
                <a:avLst/>
              </a:prstGeom>
              <a:blipFill>
                <a:blip r:embed="rId6"/>
                <a:stretch>
                  <a:fillRect l="-558" t="-760" b="-2662"/>
                </a:stretch>
              </a:blipFill>
            </p:spPr>
            <p:txBody>
              <a:bodyPr/>
              <a:lstStyle/>
              <a:p>
                <a:r>
                  <a:rPr lang="en-GB">
                    <a:noFill/>
                  </a:rPr>
                  <a:t> </a:t>
                </a:r>
              </a:p>
            </p:txBody>
          </p:sp>
        </mc:Fallback>
      </mc:AlternateContent>
    </p:spTree>
    <p:extLst>
      <p:ext uri="{BB962C8B-B14F-4D97-AF65-F5344CB8AC3E}">
        <p14:creationId xmlns:p14="http://schemas.microsoft.com/office/powerpoint/2010/main" val="352949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9" name="Immagine 8" descr="Immagine che contiene testo&#10;&#10;Descrizione generata automaticamente">
            <a:extLst>
              <a:ext uri="{FF2B5EF4-FFF2-40B4-BE49-F238E27FC236}">
                <a16:creationId xmlns:a16="http://schemas.microsoft.com/office/drawing/2014/main" id="{11333D7C-796E-4E95-B54C-545013C4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4" y="650845"/>
            <a:ext cx="6213600" cy="3106800"/>
          </a:xfrm>
          <a:prstGeom prst="rect">
            <a:avLst/>
          </a:prstGeom>
        </p:spPr>
      </p:pic>
      <p:pic>
        <p:nvPicPr>
          <p:cNvPr id="11" name="Immagine 10">
            <a:extLst>
              <a:ext uri="{FF2B5EF4-FFF2-40B4-BE49-F238E27FC236}">
                <a16:creationId xmlns:a16="http://schemas.microsoft.com/office/drawing/2014/main" id="{84481EAC-D0DD-4E37-A9B6-10EE280EB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4" y="3429000"/>
            <a:ext cx="6213600" cy="3106800"/>
          </a:xfrm>
          <a:prstGeom prst="rect">
            <a:avLst/>
          </a:prstGeom>
        </p:spPr>
      </p:pic>
      <p:pic>
        <p:nvPicPr>
          <p:cNvPr id="13" name="Immagine 12">
            <a:extLst>
              <a:ext uri="{FF2B5EF4-FFF2-40B4-BE49-F238E27FC236}">
                <a16:creationId xmlns:a16="http://schemas.microsoft.com/office/drawing/2014/main" id="{8611A20F-3A30-43AE-86E2-92B39A041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64" y="650845"/>
            <a:ext cx="6213600" cy="3106800"/>
          </a:xfrm>
          <a:prstGeom prst="rect">
            <a:avLst/>
          </a:prstGeom>
        </p:spPr>
      </p:pic>
      <p:pic>
        <p:nvPicPr>
          <p:cNvPr id="15" name="Immagine 14">
            <a:extLst>
              <a:ext uri="{FF2B5EF4-FFF2-40B4-BE49-F238E27FC236}">
                <a16:creationId xmlns:a16="http://schemas.microsoft.com/office/drawing/2014/main" id="{7EC94E47-7310-4B90-ACA7-9794D65D1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764" y="3429000"/>
            <a:ext cx="6213600" cy="310680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F67D360D-3B48-429A-993D-92A3558ACA4A}"/>
                  </a:ext>
                </a:extLst>
              </p:cNvPr>
              <p:cNvSpPr txBox="1"/>
              <p:nvPr/>
            </p:nvSpPr>
            <p:spPr>
              <a:xfrm>
                <a:off x="2239828" y="26860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1°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1</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6" name="CasellaDiTesto 15">
                <a:extLst>
                  <a:ext uri="{FF2B5EF4-FFF2-40B4-BE49-F238E27FC236}">
                    <a16:creationId xmlns:a16="http://schemas.microsoft.com/office/drawing/2014/main" id="{F67D360D-3B48-429A-993D-92A3558ACA4A}"/>
                  </a:ext>
                </a:extLst>
              </p:cNvPr>
              <p:cNvSpPr txBox="1">
                <a:spLocks noRot="1" noChangeAspect="1" noMove="1" noResize="1" noEditPoints="1" noAdjustHandles="1" noChangeArrowheads="1" noChangeShapeType="1" noTextEdit="1"/>
              </p:cNvSpPr>
              <p:nvPr/>
            </p:nvSpPr>
            <p:spPr>
              <a:xfrm>
                <a:off x="2239828" y="2686062"/>
                <a:ext cx="974577" cy="556691"/>
              </a:xfrm>
              <a:prstGeom prst="rect">
                <a:avLst/>
              </a:prstGeom>
              <a:blipFill>
                <a:blip r:embed="rId6"/>
                <a:stretch>
                  <a:fillRect r="-1875"/>
                </a:stretch>
              </a:blipFill>
            </p:spPr>
            <p:txBody>
              <a:bodyPr/>
              <a:lstStyle/>
              <a:p>
                <a:r>
                  <a:rPr lang="en-GB">
                    <a:noFill/>
                  </a:rPr>
                  <a:t> </a:t>
                </a:r>
              </a:p>
            </p:txBody>
          </p:sp>
        </mc:Fallback>
      </mc:AlternateContent>
      <p:cxnSp>
        <p:nvCxnSpPr>
          <p:cNvPr id="17" name="Connettore 2 16">
            <a:extLst>
              <a:ext uri="{FF2B5EF4-FFF2-40B4-BE49-F238E27FC236}">
                <a16:creationId xmlns:a16="http://schemas.microsoft.com/office/drawing/2014/main" id="{D9B8737B-F793-4376-839E-9F73F27CADBC}"/>
              </a:ext>
            </a:extLst>
          </p:cNvPr>
          <p:cNvCxnSpPr>
            <a:cxnSpLocks/>
          </p:cNvCxnSpPr>
          <p:nvPr/>
        </p:nvCxnSpPr>
        <p:spPr>
          <a:xfrm flipH="1" flipV="1">
            <a:off x="1907987" y="2686062"/>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ttangolo con angoli arrotondati 17">
            <a:extLst>
              <a:ext uri="{FF2B5EF4-FFF2-40B4-BE49-F238E27FC236}">
                <a16:creationId xmlns:a16="http://schemas.microsoft.com/office/drawing/2014/main" id="{2C588723-4A01-4ADD-8AF6-0B044515EFE5}"/>
              </a:ext>
            </a:extLst>
          </p:cNvPr>
          <p:cNvSpPr/>
          <p:nvPr/>
        </p:nvSpPr>
        <p:spPr>
          <a:xfrm>
            <a:off x="2279466" y="26860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A282978B-993D-44AA-B375-E6A777AC2150}"/>
                  </a:ext>
                </a:extLst>
              </p:cNvPr>
              <p:cNvSpPr txBox="1"/>
              <p:nvPr/>
            </p:nvSpPr>
            <p:spPr>
              <a:xfrm>
                <a:off x="3221338" y="2364103"/>
                <a:ext cx="974577" cy="553998"/>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2°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3</m:t>
                      </m:r>
                      <m:r>
                        <a:rPr lang="it-IT" sz="1000" b="0" i="1" noProof="1" smtClean="0">
                          <a:latin typeface="Cambria Math" panose="02040503050406030204" pitchFamily="18" charset="0"/>
                          <a:cs typeface="Times New Roman" panose="02020603050405020304" pitchFamily="18" charset="0"/>
                        </a:rPr>
                        <m:t>0</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9" name="CasellaDiTesto 18">
                <a:extLst>
                  <a:ext uri="{FF2B5EF4-FFF2-40B4-BE49-F238E27FC236}">
                    <a16:creationId xmlns:a16="http://schemas.microsoft.com/office/drawing/2014/main" id="{A282978B-993D-44AA-B375-E6A777AC2150}"/>
                  </a:ext>
                </a:extLst>
              </p:cNvPr>
              <p:cNvSpPr txBox="1">
                <a:spLocks noRot="1" noChangeAspect="1" noMove="1" noResize="1" noEditPoints="1" noAdjustHandles="1" noChangeArrowheads="1" noChangeShapeType="1" noTextEdit="1"/>
              </p:cNvSpPr>
              <p:nvPr/>
            </p:nvSpPr>
            <p:spPr>
              <a:xfrm>
                <a:off x="3221338" y="2364103"/>
                <a:ext cx="974577" cy="553998"/>
              </a:xfrm>
              <a:prstGeom prst="rect">
                <a:avLst/>
              </a:prstGeom>
              <a:blipFill>
                <a:blip r:embed="rId7"/>
                <a:stretch>
                  <a:fillRect r="-1875"/>
                </a:stretch>
              </a:blipFill>
            </p:spPr>
            <p:txBody>
              <a:bodyPr/>
              <a:lstStyle/>
              <a:p>
                <a:r>
                  <a:rPr lang="en-GB">
                    <a:noFill/>
                  </a:rPr>
                  <a:t> </a:t>
                </a:r>
              </a:p>
            </p:txBody>
          </p:sp>
        </mc:Fallback>
      </mc:AlternateContent>
      <p:cxnSp>
        <p:nvCxnSpPr>
          <p:cNvPr id="20" name="Connettore 2 19">
            <a:extLst>
              <a:ext uri="{FF2B5EF4-FFF2-40B4-BE49-F238E27FC236}">
                <a16:creationId xmlns:a16="http://schemas.microsoft.com/office/drawing/2014/main" id="{946D55FE-35D9-415A-95BF-78B145D35EDA}"/>
              </a:ext>
            </a:extLst>
          </p:cNvPr>
          <p:cNvCxnSpPr>
            <a:cxnSpLocks/>
            <a:stCxn id="21" idx="1"/>
          </p:cNvCxnSpPr>
          <p:nvPr/>
        </p:nvCxnSpPr>
        <p:spPr>
          <a:xfrm flipH="1" flipV="1">
            <a:off x="2924247" y="2100570"/>
            <a:ext cx="334376" cy="53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con angoli arrotondati 20">
            <a:extLst>
              <a:ext uri="{FF2B5EF4-FFF2-40B4-BE49-F238E27FC236}">
                <a16:creationId xmlns:a16="http://schemas.microsoft.com/office/drawing/2014/main" id="{A0D367C3-4E65-44F9-8B1F-96F72335ADC9}"/>
              </a:ext>
            </a:extLst>
          </p:cNvPr>
          <p:cNvSpPr/>
          <p:nvPr/>
        </p:nvSpPr>
        <p:spPr>
          <a:xfrm>
            <a:off x="3258623" y="2361410"/>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417D5326-276C-49A0-80EA-0C522ED84F13}"/>
                  </a:ext>
                </a:extLst>
              </p:cNvPr>
              <p:cNvSpPr txBox="1"/>
              <p:nvPr/>
            </p:nvSpPr>
            <p:spPr>
              <a:xfrm>
                <a:off x="4325864" y="240834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417D5326-276C-49A0-80EA-0C522ED84F13}"/>
                  </a:ext>
                </a:extLst>
              </p:cNvPr>
              <p:cNvSpPr txBox="1">
                <a:spLocks noRot="1" noChangeAspect="1" noMove="1" noResize="1" noEditPoints="1" noAdjustHandles="1" noChangeArrowheads="1" noChangeShapeType="1" noTextEdit="1"/>
              </p:cNvSpPr>
              <p:nvPr/>
            </p:nvSpPr>
            <p:spPr>
              <a:xfrm>
                <a:off x="4325864" y="2408345"/>
                <a:ext cx="909025" cy="246221"/>
              </a:xfrm>
              <a:prstGeom prst="rect">
                <a:avLst/>
              </a:prstGeom>
              <a:blipFill>
                <a:blip r:embed="rId8"/>
                <a:stretch>
                  <a:fillRect b="-5000"/>
                </a:stretch>
              </a:blipFill>
            </p:spPr>
            <p:txBody>
              <a:bodyPr/>
              <a:lstStyle/>
              <a:p>
                <a:r>
                  <a:rPr lang="en-GB">
                    <a:noFill/>
                  </a:rPr>
                  <a:t> </a:t>
                </a:r>
              </a:p>
            </p:txBody>
          </p:sp>
        </mc:Fallback>
      </mc:AlternateContent>
      <p:cxnSp>
        <p:nvCxnSpPr>
          <p:cNvPr id="23" name="Connettore 2 22">
            <a:extLst>
              <a:ext uri="{FF2B5EF4-FFF2-40B4-BE49-F238E27FC236}">
                <a16:creationId xmlns:a16="http://schemas.microsoft.com/office/drawing/2014/main" id="{0361B8FC-1110-4B52-9836-1A60B0B34566}"/>
              </a:ext>
            </a:extLst>
          </p:cNvPr>
          <p:cNvCxnSpPr>
            <a:cxnSpLocks/>
          </p:cNvCxnSpPr>
          <p:nvPr/>
        </p:nvCxnSpPr>
        <p:spPr>
          <a:xfrm flipH="1" flipV="1">
            <a:off x="4037557" y="201448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con angoli arrotondati 25">
            <a:extLst>
              <a:ext uri="{FF2B5EF4-FFF2-40B4-BE49-F238E27FC236}">
                <a16:creationId xmlns:a16="http://schemas.microsoft.com/office/drawing/2014/main" id="{8A9C873B-0E7D-4D9D-8E63-DB11AC713CF0}"/>
              </a:ext>
            </a:extLst>
          </p:cNvPr>
          <p:cNvSpPr/>
          <p:nvPr/>
        </p:nvSpPr>
        <p:spPr>
          <a:xfrm>
            <a:off x="4418978" y="238602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2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mc:Choice xmlns:a14="http://schemas.microsoft.com/office/drawing/2010/main" Requires="a14">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2005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0.370±0.00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07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0.055±0.005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6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0.13±0.02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20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337" t="-103846" r="-61798" b="-775000"/>
                          </a:stretch>
                        </a:blipFill>
                      </a:tcPr>
                    </a:tc>
                    <a:tc>
                      <a:txBody>
                        <a:bodyPr/>
                        <a:lstStyle/>
                        <a:p>
                          <a:endParaRPr lang="en-US"/>
                        </a:p>
                      </a:txBody>
                      <a:tcPr>
                        <a:blipFill>
                          <a:blip r:embed="rId2"/>
                          <a:stretch>
                            <a:fillRect l="-302830" t="-103846" r="-3774" b="-775000"/>
                          </a:stretch>
                        </a:blipFill>
                      </a:tcPr>
                    </a:tc>
                    <a:extLst>
                      <a:ext uri="{0D108BD9-81ED-4DB2-BD59-A6C34878D82A}">
                        <a16:rowId xmlns:a16="http://schemas.microsoft.com/office/drawing/2014/main" val="3725457031"/>
                      </a:ext>
                    </a:extLst>
                  </a:tr>
                  <a:tr h="320050">
                    <a:tc>
                      <a:txBody>
                        <a:bodyPr/>
                        <a:lstStyle/>
                        <a:p>
                          <a:endParaRPr lang="en-US"/>
                        </a:p>
                      </a:txBody>
                      <a:tcPr>
                        <a:blipFill>
                          <a:blip r:embed="rId2"/>
                          <a:stretch>
                            <a:fillRect l="-704" t="-200000" r="-202817" b="-660377"/>
                          </a:stretch>
                        </a:blipFill>
                      </a:tcPr>
                    </a:tc>
                    <a:tc>
                      <a:txBody>
                        <a:bodyPr/>
                        <a:lstStyle/>
                        <a:p>
                          <a:endParaRPr lang="en-US"/>
                        </a:p>
                      </a:txBody>
                      <a:tcPr>
                        <a:blipFill>
                          <a:blip r:embed="rId2"/>
                          <a:stretch>
                            <a:fillRect l="-80337" t="-200000" r="-61798" b="-660377"/>
                          </a:stretch>
                        </a:blipFill>
                      </a:tcPr>
                    </a:tc>
                    <a:tc>
                      <a:txBody>
                        <a:bodyPr/>
                        <a:lstStyle/>
                        <a:p>
                          <a:endParaRPr lang="en-US"/>
                        </a:p>
                      </a:txBody>
                      <a:tcPr>
                        <a:blipFill>
                          <a:blip r:embed="rId2"/>
                          <a:stretch>
                            <a:fillRect l="-302830" t="-200000" r="-3774" b="-660377"/>
                          </a:stretch>
                        </a:blipFill>
                      </a:tcPr>
                    </a:tc>
                    <a:extLst>
                      <a:ext uri="{0D108BD9-81ED-4DB2-BD59-A6C34878D82A}">
                        <a16:rowId xmlns:a16="http://schemas.microsoft.com/office/drawing/2014/main" val="1596713385"/>
                      </a:ext>
                    </a:extLst>
                  </a:tr>
                  <a:tr h="457200">
                    <a:tc>
                      <a:txBody>
                        <a:bodyPr/>
                        <a:lstStyle/>
                        <a:p>
                          <a:endParaRPr lang="en-US"/>
                        </a:p>
                      </a:txBody>
                      <a:tcPr>
                        <a:blipFill>
                          <a:blip r:embed="rId2"/>
                          <a:stretch>
                            <a:fillRect l="-704" t="-212000" r="-202817" b="-366667"/>
                          </a:stretch>
                        </a:blipFill>
                      </a:tcPr>
                    </a:tc>
                    <a:tc>
                      <a:txBody>
                        <a:bodyPr/>
                        <a:lstStyle/>
                        <a:p>
                          <a:endParaRPr lang="en-US"/>
                        </a:p>
                      </a:txBody>
                      <a:tcPr>
                        <a:blipFill>
                          <a:blip r:embed="rId2"/>
                          <a:stretch>
                            <a:fillRect l="-80337" t="-212000" r="-61798" b="-366667"/>
                          </a:stretch>
                        </a:blipFill>
                      </a:tcPr>
                    </a:tc>
                    <a:tc>
                      <a:txBody>
                        <a:bodyPr/>
                        <a:lstStyle/>
                        <a:p>
                          <a:endParaRPr lang="en-US"/>
                        </a:p>
                      </a:txBody>
                      <a:tcPr>
                        <a:blipFill>
                          <a:blip r:embed="rId2"/>
                          <a:stretch>
                            <a:fillRect l="-302830" t="-212000" r="-3774" b="-366667"/>
                          </a:stretch>
                        </a:blipFill>
                      </a:tcPr>
                    </a:tc>
                    <a:extLst>
                      <a:ext uri="{0D108BD9-81ED-4DB2-BD59-A6C34878D82A}">
                        <a16:rowId xmlns:a16="http://schemas.microsoft.com/office/drawing/2014/main" val="4032498058"/>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312000" r="-61798" b="-266667"/>
                          </a:stretch>
                        </a:blipFill>
                      </a:tcPr>
                    </a:tc>
                    <a:tc>
                      <a:txBody>
                        <a:bodyPr/>
                        <a:lstStyle/>
                        <a:p>
                          <a:endParaRPr lang="en-US"/>
                        </a:p>
                      </a:txBody>
                      <a:tcPr>
                        <a:blipFill>
                          <a:blip r:embed="rId2"/>
                          <a:stretch>
                            <a:fillRect l="-302830" t="-312000" r="-3774" b="-266667"/>
                          </a:stretch>
                        </a:blipFill>
                      </a:tcPr>
                    </a:tc>
                    <a:extLst>
                      <a:ext uri="{0D108BD9-81ED-4DB2-BD59-A6C34878D82A}">
                        <a16:rowId xmlns:a16="http://schemas.microsoft.com/office/drawing/2014/main" val="345624985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412000" r="-61798" b="-166667"/>
                          </a:stretch>
                        </a:blipFill>
                      </a:tcPr>
                    </a:tc>
                    <a:tc>
                      <a:txBody>
                        <a:bodyPr/>
                        <a:lstStyle/>
                        <a:p>
                          <a:endParaRPr lang="en-US"/>
                        </a:p>
                      </a:txBody>
                      <a:tcPr>
                        <a:blipFill>
                          <a:blip r:embed="rId2"/>
                          <a:stretch>
                            <a:fillRect l="-302830" t="-412000" r="-3774" b="-166667"/>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704" t="-548571" r="-202817" b="-78571"/>
                          </a:stretch>
                        </a:blipFill>
                      </a:tcPr>
                    </a:tc>
                    <a:tc>
                      <a:txBody>
                        <a:bodyPr/>
                        <a:lstStyle/>
                        <a:p>
                          <a:endParaRPr lang="en-US"/>
                        </a:p>
                      </a:txBody>
                      <a:tcPr>
                        <a:blipFill>
                          <a:blip r:embed="rId2"/>
                          <a:stretch>
                            <a:fillRect l="-80337" t="-548571" r="-61798" b="-78571"/>
                          </a:stretch>
                        </a:blipFill>
                      </a:tcPr>
                    </a:tc>
                    <a:tc>
                      <a:txBody>
                        <a:bodyPr/>
                        <a:lstStyle/>
                        <a:p>
                          <a:endParaRPr lang="en-US"/>
                        </a:p>
                      </a:txBody>
                      <a:tcPr>
                        <a:blipFill>
                          <a:blip r:embed="rId2"/>
                          <a:stretch>
                            <a:fillRect l="-302830" t="-548571" r="-3774" b="-78571"/>
                          </a:stretch>
                        </a:blipFill>
                      </a:tcPr>
                    </a:tc>
                    <a:extLst>
                      <a:ext uri="{0D108BD9-81ED-4DB2-BD59-A6C34878D82A}">
                        <a16:rowId xmlns:a16="http://schemas.microsoft.com/office/drawing/2014/main" val="3526196610"/>
                      </a:ext>
                    </a:extLst>
                  </a:tr>
                  <a:tr h="320050">
                    <a:tc>
                      <a:txBody>
                        <a:bodyPr/>
                        <a:lstStyle/>
                        <a:p>
                          <a:endParaRPr lang="en-US"/>
                        </a:p>
                      </a:txBody>
                      <a:tcPr>
                        <a:blipFill>
                          <a:blip r:embed="rId2"/>
                          <a:stretch>
                            <a:fillRect l="-704" t="-856604" r="-202817" b="-3774"/>
                          </a:stretch>
                        </a:blipFill>
                      </a:tcPr>
                    </a:tc>
                    <a:tc>
                      <a:txBody>
                        <a:bodyPr/>
                        <a:lstStyle/>
                        <a:p>
                          <a:endParaRPr lang="en-US"/>
                        </a:p>
                      </a:txBody>
                      <a:tcPr>
                        <a:blipFill>
                          <a:blip r:embed="rId2"/>
                          <a:stretch>
                            <a:fillRect l="-80337" t="-856604" r="-61798" b="-3774"/>
                          </a:stretch>
                        </a:blipFill>
                      </a:tcPr>
                    </a:tc>
                    <a:tc>
                      <a:txBody>
                        <a:bodyPr/>
                        <a:lstStyle/>
                        <a:p>
                          <a:endParaRPr lang="en-US"/>
                        </a:p>
                      </a:txBody>
                      <a:tcPr>
                        <a:blipFill>
                          <a:blip r:embed="rId2"/>
                          <a:stretch>
                            <a:fillRect l="-302830" t="-856604" r="-3774" b="-377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0F9D6B95-85C6-44E7-8CC4-1561BA2EA10A}"/>
                  </a:ext>
                </a:extLst>
              </p:cNvPr>
              <p:cNvSpPr txBox="1"/>
              <p:nvPr/>
            </p:nvSpPr>
            <p:spPr>
              <a:xfrm>
                <a:off x="415636" y="3999424"/>
                <a:ext cx="25905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5</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≈2.00&gt;1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4" name="CasellaDiTesto 3">
                <a:extLst>
                  <a:ext uri="{FF2B5EF4-FFF2-40B4-BE49-F238E27FC236}">
                    <a16:creationId xmlns:a16="http://schemas.microsoft.com/office/drawing/2014/main" id="{0F9D6B95-85C6-44E7-8CC4-1561BA2EA10A}"/>
                  </a:ext>
                </a:extLst>
              </p:cNvPr>
              <p:cNvSpPr txBox="1">
                <a:spLocks noRot="1" noChangeAspect="1" noMove="1" noResize="1" noEditPoints="1" noAdjustHandles="1" noChangeArrowheads="1" noChangeShapeType="1" noTextEdit="1"/>
              </p:cNvSpPr>
              <p:nvPr/>
            </p:nvSpPr>
            <p:spPr>
              <a:xfrm>
                <a:off x="415636" y="3999424"/>
                <a:ext cx="2590590" cy="954107"/>
              </a:xfrm>
              <a:prstGeom prst="rect">
                <a:avLst/>
              </a:prstGeom>
              <a:blipFill>
                <a:blip r:embed="rId3"/>
                <a:stretch>
                  <a:fillRect l="-706" t="-1274" b="-573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27581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0.397±0.007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59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0.032±0.006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0.060±0.002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42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275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337" t="-75000" r="-62360" b="-573529"/>
                          </a:stretch>
                        </a:blipFill>
                      </a:tcPr>
                    </a:tc>
                    <a:tc>
                      <a:txBody>
                        <a:bodyPr/>
                        <a:lstStyle/>
                        <a:p>
                          <a:endParaRPr lang="en-US"/>
                        </a:p>
                      </a:txBody>
                      <a:tcPr>
                        <a:blipFill>
                          <a:blip r:embed="rId4"/>
                          <a:stretch>
                            <a:fillRect l="-302830" t="-75000" r="-4717" b="-573529"/>
                          </a:stretch>
                        </a:blipFill>
                      </a:tcPr>
                    </a:tc>
                    <a:extLst>
                      <a:ext uri="{0D108BD9-81ED-4DB2-BD59-A6C34878D82A}">
                        <a16:rowId xmlns:a16="http://schemas.microsoft.com/office/drawing/2014/main" val="3725457031"/>
                      </a:ext>
                    </a:extLst>
                  </a:tr>
                  <a:tr h="275810">
                    <a:tc>
                      <a:txBody>
                        <a:bodyPr/>
                        <a:lstStyle/>
                        <a:p>
                          <a:endParaRPr lang="en-US"/>
                        </a:p>
                      </a:txBody>
                      <a:tcPr>
                        <a:blipFill>
                          <a:blip r:embed="rId4"/>
                          <a:stretch>
                            <a:fillRect l="-704" t="-264444" r="-203521" b="-766667"/>
                          </a:stretch>
                        </a:blipFill>
                      </a:tcPr>
                    </a:tc>
                    <a:tc>
                      <a:txBody>
                        <a:bodyPr/>
                        <a:lstStyle/>
                        <a:p>
                          <a:endParaRPr lang="en-US"/>
                        </a:p>
                      </a:txBody>
                      <a:tcPr>
                        <a:blipFill>
                          <a:blip r:embed="rId4"/>
                          <a:stretch>
                            <a:fillRect l="-80337" t="-264444" r="-62360" b="-766667"/>
                          </a:stretch>
                        </a:blipFill>
                      </a:tcPr>
                    </a:tc>
                    <a:tc>
                      <a:txBody>
                        <a:bodyPr/>
                        <a:lstStyle/>
                        <a:p>
                          <a:endParaRPr lang="en-US"/>
                        </a:p>
                      </a:txBody>
                      <a:tcPr>
                        <a:blipFill>
                          <a:blip r:embed="rId4"/>
                          <a:stretch>
                            <a:fillRect l="-302830" t="-264444" r="-4717" b="-766667"/>
                          </a:stretch>
                        </a:blipFill>
                      </a:tcPr>
                    </a:tc>
                    <a:extLst>
                      <a:ext uri="{0D108BD9-81ED-4DB2-BD59-A6C34878D82A}">
                        <a16:rowId xmlns:a16="http://schemas.microsoft.com/office/drawing/2014/main" val="1596713385"/>
                      </a:ext>
                    </a:extLst>
                  </a:tr>
                  <a:tr h="459683">
                    <a:tc>
                      <a:txBody>
                        <a:bodyPr/>
                        <a:lstStyle/>
                        <a:p>
                          <a:endParaRPr lang="en-US"/>
                        </a:p>
                      </a:txBody>
                      <a:tcPr>
                        <a:blipFill>
                          <a:blip r:embed="rId4"/>
                          <a:stretch>
                            <a:fillRect l="-704" t="-215789" r="-203521" b="-353947"/>
                          </a:stretch>
                        </a:blipFill>
                      </a:tcPr>
                    </a:tc>
                    <a:tc>
                      <a:txBody>
                        <a:bodyPr/>
                        <a:lstStyle/>
                        <a:p>
                          <a:endParaRPr lang="en-US"/>
                        </a:p>
                      </a:txBody>
                      <a:tcPr>
                        <a:blipFill>
                          <a:blip r:embed="rId4"/>
                          <a:stretch>
                            <a:fillRect l="-80337" t="-215789" r="-62360" b="-353947"/>
                          </a:stretch>
                        </a:blipFill>
                      </a:tcPr>
                    </a:tc>
                    <a:tc>
                      <a:txBody>
                        <a:bodyPr/>
                        <a:lstStyle/>
                        <a:p>
                          <a:endParaRPr lang="en-US"/>
                        </a:p>
                      </a:txBody>
                      <a:tcPr>
                        <a:blipFill>
                          <a:blip r:embed="rId4"/>
                          <a:stretch>
                            <a:fillRect l="-302830" t="-215789" r="-4717" b="-353947"/>
                          </a:stretch>
                        </a:blipFill>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315789" r="-62360" b="-253947"/>
                          </a:stretch>
                        </a:blipFill>
                      </a:tcPr>
                    </a:tc>
                    <a:tc>
                      <a:txBody>
                        <a:bodyPr/>
                        <a:lstStyle/>
                        <a:p>
                          <a:endParaRPr lang="en-US"/>
                        </a:p>
                      </a:txBody>
                      <a:tcPr>
                        <a:blipFill>
                          <a:blip r:embed="rId4"/>
                          <a:stretch>
                            <a:fillRect l="-302830" t="-315789" r="-4717" b="-253947"/>
                          </a:stretch>
                        </a:blipFill>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421333" r="-62360" b="-157333"/>
                          </a:stretch>
                        </a:blipFill>
                      </a:tcPr>
                    </a:tc>
                    <a:tc>
                      <a:txBody>
                        <a:bodyPr/>
                        <a:lstStyle/>
                        <a:p>
                          <a:endParaRPr lang="en-US"/>
                        </a:p>
                      </a:txBody>
                      <a:tcPr>
                        <a:blipFill>
                          <a:blip r:embed="rId4"/>
                          <a:stretch>
                            <a:fillRect l="-302830" t="-421333" r="-4717" b="-157333"/>
                          </a:stretch>
                        </a:blipFill>
                      </a:tcPr>
                    </a:tc>
                    <a:extLst>
                      <a:ext uri="{0D108BD9-81ED-4DB2-BD59-A6C34878D82A}">
                        <a16:rowId xmlns:a16="http://schemas.microsoft.com/office/drawing/2014/main" val="2107900461"/>
                      </a:ext>
                    </a:extLst>
                  </a:tr>
                  <a:tr h="429036">
                    <a:tc>
                      <a:txBody>
                        <a:bodyPr/>
                        <a:lstStyle/>
                        <a:p>
                          <a:endParaRPr lang="en-US"/>
                        </a:p>
                      </a:txBody>
                      <a:tcPr>
                        <a:blipFill>
                          <a:blip r:embed="rId4"/>
                          <a:stretch>
                            <a:fillRect l="-704" t="-550704" r="-203521" b="-66197"/>
                          </a:stretch>
                        </a:blipFill>
                      </a:tcPr>
                    </a:tc>
                    <a:tc>
                      <a:txBody>
                        <a:bodyPr/>
                        <a:lstStyle/>
                        <a:p>
                          <a:endParaRPr lang="en-US"/>
                        </a:p>
                      </a:txBody>
                      <a:tcPr>
                        <a:blipFill>
                          <a:blip r:embed="rId4"/>
                          <a:stretch>
                            <a:fillRect l="-80337" t="-550704" r="-62360" b="-66197"/>
                          </a:stretch>
                        </a:blipFill>
                      </a:tcPr>
                    </a:tc>
                    <a:tc>
                      <a:txBody>
                        <a:bodyPr/>
                        <a:lstStyle/>
                        <a:p>
                          <a:endParaRPr lang="en-US"/>
                        </a:p>
                      </a:txBody>
                      <a:tcPr>
                        <a:blipFill>
                          <a:blip r:embed="rId4"/>
                          <a:stretch>
                            <a:fillRect l="-302830" t="-550704" r="-4717" b="-66197"/>
                          </a:stretch>
                        </a:blipFill>
                      </a:tcPr>
                    </a:tc>
                    <a:extLst>
                      <a:ext uri="{0D108BD9-81ED-4DB2-BD59-A6C34878D82A}">
                        <a16:rowId xmlns:a16="http://schemas.microsoft.com/office/drawing/2014/main" val="3526196610"/>
                      </a:ext>
                    </a:extLst>
                  </a:tr>
                  <a:tr h="275810">
                    <a:tc>
                      <a:txBody>
                        <a:bodyPr/>
                        <a:lstStyle/>
                        <a:p>
                          <a:endParaRPr lang="en-US"/>
                        </a:p>
                      </a:txBody>
                      <a:tcPr>
                        <a:blipFill>
                          <a:blip r:embed="rId4"/>
                          <a:stretch>
                            <a:fillRect l="-704" t="-1026667" r="-203521" b="-4444"/>
                          </a:stretch>
                        </a:blipFill>
                      </a:tcPr>
                    </a:tc>
                    <a:tc>
                      <a:txBody>
                        <a:bodyPr/>
                        <a:lstStyle/>
                        <a:p>
                          <a:endParaRPr lang="en-US"/>
                        </a:p>
                      </a:txBody>
                      <a:tcPr>
                        <a:blipFill>
                          <a:blip r:embed="rId4"/>
                          <a:stretch>
                            <a:fillRect l="-80337" t="-1026667" r="-62360" b="-4444"/>
                          </a:stretch>
                        </a:blipFill>
                      </a:tcPr>
                    </a:tc>
                    <a:tc>
                      <a:txBody>
                        <a:bodyPr/>
                        <a:lstStyle/>
                        <a:p>
                          <a:endParaRPr lang="en-US"/>
                        </a:p>
                      </a:txBody>
                      <a:tcPr>
                        <a:blipFill>
                          <a:blip r:embed="rId4"/>
                          <a:stretch>
                            <a:fillRect l="-302830" t="-1026667" r="-4717" b="-444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0F7A970-9EFF-4FD7-BAD6-1594235213CB}"/>
                  </a:ext>
                </a:extLst>
              </p:cNvPr>
              <p:cNvSpPr txBox="1"/>
              <p:nvPr/>
            </p:nvSpPr>
            <p:spPr>
              <a:xfrm>
                <a:off x="3181926" y="4020041"/>
                <a:ext cx="25905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6</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≈0.07&lt;1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0F7A970-9EFF-4FD7-BAD6-1594235213CB}"/>
                  </a:ext>
                </a:extLst>
              </p:cNvPr>
              <p:cNvSpPr txBox="1">
                <a:spLocks noRot="1" noChangeAspect="1" noMove="1" noResize="1" noEditPoints="1" noAdjustHandles="1" noChangeArrowheads="1" noChangeShapeType="1" noTextEdit="1"/>
              </p:cNvSpPr>
              <p:nvPr/>
            </p:nvSpPr>
            <p:spPr>
              <a:xfrm>
                <a:off x="3181926" y="4020041"/>
                <a:ext cx="2590589" cy="738664"/>
              </a:xfrm>
              <a:prstGeom prst="rect">
                <a:avLst/>
              </a:prstGeom>
              <a:blipFill>
                <a:blip r:embed="rId5"/>
                <a:stretch>
                  <a:fillRect l="-706" t="-820" b="-7377"/>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8A7157C0-8C8C-4FFB-A829-3A441B816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95388"/>
            <a:ext cx="6213600" cy="3106800"/>
          </a:xfrm>
          <a:prstGeom prst="rect">
            <a:avLst/>
          </a:prstGeom>
        </p:spPr>
      </p:pic>
      <p:pic>
        <p:nvPicPr>
          <p:cNvPr id="9" name="Immagine 8">
            <a:extLst>
              <a:ext uri="{FF2B5EF4-FFF2-40B4-BE49-F238E27FC236}">
                <a16:creationId xmlns:a16="http://schemas.microsoft.com/office/drawing/2014/main" id="{9D4FF06C-1BD2-44A5-9F55-5F9633971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00131"/>
            <a:ext cx="6213600" cy="3106800"/>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33E4451A-21EE-45C5-8109-D6EE30BCB49E}"/>
                  </a:ext>
                </a:extLst>
              </p:cNvPr>
              <p:cNvSpPr txBox="1"/>
              <p:nvPr/>
            </p:nvSpPr>
            <p:spPr>
              <a:xfrm>
                <a:off x="415636" y="4953531"/>
                <a:ext cx="6003637" cy="18182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27% of cases.</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99%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a:defRPr/>
                </a:pPr>
                <a:endParaRPr lang="en-GB" sz="1400" noProof="1">
                  <a:solidFill>
                    <a:prstClr val="black"/>
                  </a:solidFill>
                  <a:highlight>
                    <a:srgbClr val="FFFF00"/>
                  </a:highlight>
                  <a:latin typeface="Times New Roman" panose="02020603050405020304" pitchFamily="18" charset="0"/>
                  <a:cs typeface="Times New Roman" panose="02020603050405020304" pitchFamily="18" charset="0"/>
                </a:endParaRPr>
              </a:p>
              <a:p>
                <a:pPr>
                  <a:defRPr/>
                </a:pPr>
                <a:r>
                  <a:rPr lang="en-GB" sz="1400" noProof="1">
                    <a:latin typeface="Times New Roman" panose="02020603050405020304" pitchFamily="18" charset="0"/>
                    <a:cs typeface="Times New Roman" panose="02020603050405020304" pitchFamily="18" charset="0"/>
                  </a:rPr>
                  <a:t>Distribution of times until the number of confirmed cases falls below 1000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for the first time. The distribution span about three months, centered around the half of October 2020 (15/10/2020).</a:t>
                </a:r>
              </a:p>
            </p:txBody>
          </p:sp>
        </mc:Choice>
        <mc:Fallback>
          <p:sp>
            <p:nvSpPr>
              <p:cNvPr id="10" name="CasellaDiTesto 9">
                <a:extLst>
                  <a:ext uri="{FF2B5EF4-FFF2-40B4-BE49-F238E27FC236}">
                    <a16:creationId xmlns:a16="http://schemas.microsoft.com/office/drawing/2014/main" id="{33E4451A-21EE-45C5-8109-D6EE30BCB49E}"/>
                  </a:ext>
                </a:extLst>
              </p:cNvPr>
              <p:cNvSpPr txBox="1">
                <a:spLocks noRot="1" noChangeAspect="1" noMove="1" noResize="1" noEditPoints="1" noAdjustHandles="1" noChangeArrowheads="1" noChangeShapeType="1" noTextEdit="1"/>
              </p:cNvSpPr>
              <p:nvPr/>
            </p:nvSpPr>
            <p:spPr>
              <a:xfrm>
                <a:off x="415636" y="4953531"/>
                <a:ext cx="6003637" cy="1818255"/>
              </a:xfrm>
              <a:prstGeom prst="rect">
                <a:avLst/>
              </a:prstGeom>
              <a:blipFill>
                <a:blip r:embed="rId8"/>
                <a:stretch>
                  <a:fillRect l="-305" t="-671" b="-2685"/>
                </a:stretch>
              </a:blipFill>
            </p:spPr>
            <p:txBody>
              <a:bodyPr/>
              <a:lstStyle/>
              <a:p>
                <a:r>
                  <a:rPr lang="en-GB">
                    <a:noFill/>
                  </a:rPr>
                  <a:t> </a:t>
                </a:r>
              </a:p>
            </p:txBody>
          </p:sp>
        </mc:Fallback>
      </mc:AlternateContent>
    </p:spTree>
    <p:extLst>
      <p:ext uri="{BB962C8B-B14F-4D97-AF65-F5344CB8AC3E}">
        <p14:creationId xmlns:p14="http://schemas.microsoft.com/office/powerpoint/2010/main" val="164903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second wave on other countries (France)</a:t>
            </a:r>
          </a:p>
        </p:txBody>
      </p:sp>
      <p:pic>
        <p:nvPicPr>
          <p:cNvPr id="3" name="Immagine 2">
            <a:extLst>
              <a:ext uri="{FF2B5EF4-FFF2-40B4-BE49-F238E27FC236}">
                <a16:creationId xmlns:a16="http://schemas.microsoft.com/office/drawing/2014/main" id="{B19AFD30-B641-43DE-BDF5-F684AB0D4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776289"/>
            <a:ext cx="6213600" cy="3106800"/>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FE28EEE0-DB4A-45E0-A27F-C31B00DC8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901" y="776289"/>
            <a:ext cx="6213600" cy="3106800"/>
          </a:xfrm>
          <a:prstGeom prst="rect">
            <a:avLst/>
          </a:prstGeom>
        </p:spPr>
      </p:pic>
      <p:pic>
        <p:nvPicPr>
          <p:cNvPr id="7" name="Immagine 6">
            <a:extLst>
              <a:ext uri="{FF2B5EF4-FFF2-40B4-BE49-F238E27FC236}">
                <a16:creationId xmlns:a16="http://schemas.microsoft.com/office/drawing/2014/main" id="{509F2BEB-64ED-42DF-A982-B60609CAD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638550"/>
            <a:ext cx="6213600" cy="3106800"/>
          </a:xfrm>
          <a:prstGeom prst="rect">
            <a:avLst/>
          </a:prstGeom>
        </p:spPr>
      </p:pic>
      <p:pic>
        <p:nvPicPr>
          <p:cNvPr id="12" name="Immagine 11">
            <a:extLst>
              <a:ext uri="{FF2B5EF4-FFF2-40B4-BE49-F238E27FC236}">
                <a16:creationId xmlns:a16="http://schemas.microsoft.com/office/drawing/2014/main" id="{9B2D6B79-D839-494E-AC9D-2440B65B3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901" y="3638550"/>
            <a:ext cx="6213600" cy="3106800"/>
          </a:xfrm>
          <a:prstGeom prst="rect">
            <a:avLst/>
          </a:prstGeom>
        </p:spPr>
      </p:pic>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1A952E20-8AC1-4076-850C-F83209104E06}"/>
                  </a:ext>
                </a:extLst>
              </p:cNvPr>
              <p:cNvSpPr txBox="1"/>
              <p:nvPr/>
            </p:nvSpPr>
            <p:spPr>
              <a:xfrm>
                <a:off x="1350340" y="20764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8</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10</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4" name="CasellaDiTesto 23">
                <a:extLst>
                  <a:ext uri="{FF2B5EF4-FFF2-40B4-BE49-F238E27FC236}">
                    <a16:creationId xmlns:a16="http://schemas.microsoft.com/office/drawing/2014/main" id="{1A952E20-8AC1-4076-850C-F83209104E06}"/>
                  </a:ext>
                </a:extLst>
              </p:cNvPr>
              <p:cNvSpPr txBox="1">
                <a:spLocks noRot="1" noChangeAspect="1" noMove="1" noResize="1" noEditPoints="1" noAdjustHandles="1" noChangeArrowheads="1" noChangeShapeType="1" noTextEdit="1"/>
              </p:cNvSpPr>
              <p:nvPr/>
            </p:nvSpPr>
            <p:spPr>
              <a:xfrm>
                <a:off x="1350340" y="2076462"/>
                <a:ext cx="974577" cy="556691"/>
              </a:xfrm>
              <a:prstGeom prst="rect">
                <a:avLst/>
              </a:prstGeom>
              <a:blipFill>
                <a:blip r:embed="rId6"/>
                <a:stretch>
                  <a:fillRect/>
                </a:stretch>
              </a:blipFill>
            </p:spPr>
            <p:txBody>
              <a:bodyPr/>
              <a:lstStyle/>
              <a:p>
                <a:r>
                  <a:rPr lang="en-GB">
                    <a:noFill/>
                  </a:rPr>
                  <a:t> </a:t>
                </a:r>
              </a:p>
            </p:txBody>
          </p:sp>
        </mc:Fallback>
      </mc:AlternateContent>
      <p:cxnSp>
        <p:nvCxnSpPr>
          <p:cNvPr id="25" name="Connettore 2 24">
            <a:extLst>
              <a:ext uri="{FF2B5EF4-FFF2-40B4-BE49-F238E27FC236}">
                <a16:creationId xmlns:a16="http://schemas.microsoft.com/office/drawing/2014/main" id="{601C75FD-75A2-468E-B0BE-17D5E28D5C96}"/>
              </a:ext>
            </a:extLst>
          </p:cNvPr>
          <p:cNvCxnSpPr>
            <a:cxnSpLocks/>
            <a:stCxn id="27" idx="3"/>
          </p:cNvCxnSpPr>
          <p:nvPr/>
        </p:nvCxnSpPr>
        <p:spPr>
          <a:xfrm>
            <a:off x="2285281" y="235480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ttangolo con angoli arrotondati 26">
            <a:extLst>
              <a:ext uri="{FF2B5EF4-FFF2-40B4-BE49-F238E27FC236}">
                <a16:creationId xmlns:a16="http://schemas.microsoft.com/office/drawing/2014/main" id="{E03FC3DE-39C2-4B41-8449-C49D9A3D9F8C}"/>
              </a:ext>
            </a:extLst>
          </p:cNvPr>
          <p:cNvSpPr/>
          <p:nvPr/>
        </p:nvSpPr>
        <p:spPr>
          <a:xfrm>
            <a:off x="1389978" y="20764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9" name="CasellaDiTesto 28">
                <a:extLst>
                  <a:ext uri="{FF2B5EF4-FFF2-40B4-BE49-F238E27FC236}">
                    <a16:creationId xmlns:a16="http://schemas.microsoft.com/office/drawing/2014/main" id="{CD3F95EE-6775-47A9-A8EB-610DDFBC8545}"/>
                  </a:ext>
                </a:extLst>
              </p:cNvPr>
              <p:cNvSpPr txBox="1"/>
              <p:nvPr/>
            </p:nvSpPr>
            <p:spPr>
              <a:xfrm>
                <a:off x="4174184" y="270317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9" name="CasellaDiTesto 28">
                <a:extLst>
                  <a:ext uri="{FF2B5EF4-FFF2-40B4-BE49-F238E27FC236}">
                    <a16:creationId xmlns:a16="http://schemas.microsoft.com/office/drawing/2014/main" id="{CD3F95EE-6775-47A9-A8EB-610DDFBC8545}"/>
                  </a:ext>
                </a:extLst>
              </p:cNvPr>
              <p:cNvSpPr txBox="1">
                <a:spLocks noRot="1" noChangeAspect="1" noMove="1" noResize="1" noEditPoints="1" noAdjustHandles="1" noChangeArrowheads="1" noChangeShapeType="1" noTextEdit="1"/>
              </p:cNvSpPr>
              <p:nvPr/>
            </p:nvSpPr>
            <p:spPr>
              <a:xfrm>
                <a:off x="4174184" y="2703175"/>
                <a:ext cx="909025" cy="246221"/>
              </a:xfrm>
              <a:prstGeom prst="rect">
                <a:avLst/>
              </a:prstGeom>
              <a:blipFill>
                <a:blip r:embed="rId7"/>
                <a:stretch>
                  <a:fillRect b="-2439"/>
                </a:stretch>
              </a:blipFill>
            </p:spPr>
            <p:txBody>
              <a:bodyPr/>
              <a:lstStyle/>
              <a:p>
                <a:r>
                  <a:rPr lang="en-GB">
                    <a:noFill/>
                  </a:rPr>
                  <a:t> </a:t>
                </a:r>
              </a:p>
            </p:txBody>
          </p:sp>
        </mc:Fallback>
      </mc:AlternateContent>
      <p:cxnSp>
        <p:nvCxnSpPr>
          <p:cNvPr id="30" name="Connettore 2 29">
            <a:extLst>
              <a:ext uri="{FF2B5EF4-FFF2-40B4-BE49-F238E27FC236}">
                <a16:creationId xmlns:a16="http://schemas.microsoft.com/office/drawing/2014/main" id="{C2EF0D4A-5F4A-4A95-87F1-1A2171E73D24}"/>
              </a:ext>
            </a:extLst>
          </p:cNvPr>
          <p:cNvCxnSpPr>
            <a:cxnSpLocks/>
          </p:cNvCxnSpPr>
          <p:nvPr/>
        </p:nvCxnSpPr>
        <p:spPr>
          <a:xfrm flipH="1" flipV="1">
            <a:off x="3885877" y="230931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6BF3A3C3-D92D-4BF2-A682-28DD437BCF83}"/>
              </a:ext>
            </a:extLst>
          </p:cNvPr>
          <p:cNvSpPr/>
          <p:nvPr/>
        </p:nvSpPr>
        <p:spPr>
          <a:xfrm>
            <a:off x="4267298" y="268085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2 31">
            <a:extLst>
              <a:ext uri="{FF2B5EF4-FFF2-40B4-BE49-F238E27FC236}">
                <a16:creationId xmlns:a16="http://schemas.microsoft.com/office/drawing/2014/main" id="{83F69E24-E75F-482E-B071-1837B2A60479}"/>
              </a:ext>
            </a:extLst>
          </p:cNvPr>
          <p:cNvCxnSpPr>
            <a:cxnSpLocks/>
            <a:stCxn id="34" idx="3"/>
          </p:cNvCxnSpPr>
          <p:nvPr/>
        </p:nvCxnSpPr>
        <p:spPr>
          <a:xfrm>
            <a:off x="2684321" y="1811335"/>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3" name="CasellaDiTesto 32">
                <a:extLst>
                  <a:ext uri="{FF2B5EF4-FFF2-40B4-BE49-F238E27FC236}">
                    <a16:creationId xmlns:a16="http://schemas.microsoft.com/office/drawing/2014/main" id="{58D8AEE7-22C7-42B0-A297-9FEDA8B1A072}"/>
                  </a:ext>
                </a:extLst>
              </p:cNvPr>
              <p:cNvSpPr txBox="1"/>
              <p:nvPr/>
            </p:nvSpPr>
            <p:spPr>
              <a:xfrm>
                <a:off x="1874616" y="168864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3" name="CasellaDiTesto 32">
                <a:extLst>
                  <a:ext uri="{FF2B5EF4-FFF2-40B4-BE49-F238E27FC236}">
                    <a16:creationId xmlns:a16="http://schemas.microsoft.com/office/drawing/2014/main" id="{58D8AEE7-22C7-42B0-A297-9FEDA8B1A072}"/>
                  </a:ext>
                </a:extLst>
              </p:cNvPr>
              <p:cNvSpPr txBox="1">
                <a:spLocks noRot="1" noChangeAspect="1" noMove="1" noResize="1" noEditPoints="1" noAdjustHandles="1" noChangeArrowheads="1" noChangeShapeType="1" noTextEdit="1"/>
              </p:cNvSpPr>
              <p:nvPr/>
            </p:nvSpPr>
            <p:spPr>
              <a:xfrm>
                <a:off x="1874616" y="1688643"/>
                <a:ext cx="909025" cy="246221"/>
              </a:xfrm>
              <a:prstGeom prst="rect">
                <a:avLst/>
              </a:prstGeom>
              <a:blipFill>
                <a:blip r:embed="rId8"/>
                <a:stretch>
                  <a:fillRect b="-5000"/>
                </a:stretch>
              </a:blipFill>
            </p:spPr>
            <p:txBody>
              <a:bodyPr/>
              <a:lstStyle/>
              <a:p>
                <a:r>
                  <a:rPr lang="en-GB">
                    <a:noFill/>
                  </a:rPr>
                  <a:t> </a:t>
                </a:r>
              </a:p>
            </p:txBody>
          </p:sp>
        </mc:Fallback>
      </mc:AlternateContent>
      <p:sp>
        <p:nvSpPr>
          <p:cNvPr id="34" name="Rettangolo con angoli arrotondati 33">
            <a:extLst>
              <a:ext uri="{FF2B5EF4-FFF2-40B4-BE49-F238E27FC236}">
                <a16:creationId xmlns:a16="http://schemas.microsoft.com/office/drawing/2014/main" id="{5101BCAC-C866-4EF9-8BB6-A0650AA4934F}"/>
              </a:ext>
            </a:extLst>
          </p:cNvPr>
          <p:cNvSpPr/>
          <p:nvPr/>
        </p:nvSpPr>
        <p:spPr>
          <a:xfrm>
            <a:off x="1965512" y="167969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168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mc:Choice xmlns:a14="http://schemas.microsoft.com/office/drawing/2010/main"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432026787"/>
                  </p:ext>
                </p:extLst>
              </p:nvPr>
            </p:nvGraphicFramePr>
            <p:xfrm>
              <a:off x="155708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0281</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07</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432026787"/>
                  </p:ext>
                </p:extLst>
              </p:nvPr>
            </p:nvGraphicFramePr>
            <p:xfrm>
              <a:off x="155708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084407758"/>
                  </p:ext>
                </p:extLst>
              </p:nvPr>
            </p:nvGraphicFramePr>
            <p:xfrm>
              <a:off x="739001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0284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084407758"/>
                  </p:ext>
                </p:extLst>
              </p:nvPr>
            </p:nvGraphicFramePr>
            <p:xfrm>
              <a:off x="739001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3279" r="-61333" b="-700000"/>
                          </a:stretch>
                        </a:blipFill>
                      </a:tcPr>
                    </a:tc>
                    <a:tc>
                      <a:txBody>
                        <a:bodyPr/>
                        <a:lstStyle/>
                        <a:p>
                          <a:endParaRPr lang="en-US"/>
                        </a:p>
                      </a:txBody>
                      <a:tcPr>
                        <a:blipFill>
                          <a:blip r:embed="rId4"/>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3279" r="-201667" b="-600000"/>
                          </a:stretch>
                        </a:blipFill>
                      </a:tcPr>
                    </a:tc>
                    <a:tc>
                      <a:txBody>
                        <a:bodyPr/>
                        <a:lstStyle/>
                        <a:p>
                          <a:endParaRPr lang="en-US"/>
                        </a:p>
                      </a:txBody>
                      <a:tcPr>
                        <a:blipFill>
                          <a:blip r:embed="rId4"/>
                          <a:stretch>
                            <a:fillRect l="-80444" t="-203279" r="-61333" b="-600000"/>
                          </a:stretch>
                        </a:blipFill>
                      </a:tcPr>
                    </a:tc>
                    <a:tc>
                      <a:txBody>
                        <a:bodyPr/>
                        <a:lstStyle/>
                        <a:p>
                          <a:endParaRPr lang="en-US"/>
                        </a:p>
                      </a:txBody>
                      <a:tcPr>
                        <a:blipFill>
                          <a:blip r:embed="rId4"/>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7179" r="-201667" b="-369231"/>
                          </a:stretch>
                        </a:blipFill>
                      </a:tcPr>
                    </a:tc>
                    <a:tc>
                      <a:txBody>
                        <a:bodyPr/>
                        <a:lstStyle/>
                        <a:p>
                          <a:endParaRPr lang="en-US"/>
                        </a:p>
                      </a:txBody>
                      <a:tcPr>
                        <a:blipFill>
                          <a:blip r:embed="rId4"/>
                          <a:stretch>
                            <a:fillRect l="-80444" t="-237179" r="-61333" b="-369231"/>
                          </a:stretch>
                        </a:blipFill>
                      </a:tcPr>
                    </a:tc>
                    <a:tc>
                      <a:txBody>
                        <a:bodyPr/>
                        <a:lstStyle/>
                        <a:p>
                          <a:endParaRPr lang="en-US"/>
                        </a:p>
                      </a:txBody>
                      <a:tcPr>
                        <a:blipFill>
                          <a:blip r:embed="rId4"/>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1558" r="-61333" b="-274026"/>
                          </a:stretch>
                        </a:blipFill>
                      </a:tcPr>
                    </a:tc>
                    <a:tc>
                      <a:txBody>
                        <a:bodyPr/>
                        <a:lstStyle/>
                        <a:p>
                          <a:endParaRPr lang="en-US"/>
                        </a:p>
                      </a:txBody>
                      <a:tcPr>
                        <a:blipFill>
                          <a:blip r:embed="rId4"/>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5897" r="-61333" b="-170513"/>
                          </a:stretch>
                        </a:blipFill>
                      </a:tcPr>
                    </a:tc>
                    <a:tc>
                      <a:txBody>
                        <a:bodyPr/>
                        <a:lstStyle/>
                        <a:p>
                          <a:endParaRPr lang="en-US"/>
                        </a:p>
                      </a:txBody>
                      <a:tcPr>
                        <a:blipFill>
                          <a:blip r:embed="rId4"/>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7143" r="-201667" b="-90000"/>
                          </a:stretch>
                        </a:blipFill>
                      </a:tcPr>
                    </a:tc>
                    <a:tc>
                      <a:txBody>
                        <a:bodyPr/>
                        <a:lstStyle/>
                        <a:p>
                          <a:endParaRPr lang="en-US"/>
                        </a:p>
                      </a:txBody>
                      <a:tcPr>
                        <a:blipFill>
                          <a:blip r:embed="rId4"/>
                          <a:stretch>
                            <a:fillRect l="-80444" t="-597143" r="-61333" b="-90000"/>
                          </a:stretch>
                        </a:blipFill>
                      </a:tcPr>
                    </a:tc>
                    <a:tc>
                      <a:txBody>
                        <a:bodyPr/>
                        <a:lstStyle/>
                        <a:p>
                          <a:endParaRPr lang="en-US"/>
                        </a:p>
                      </a:txBody>
                      <a:tcPr>
                        <a:blipFill>
                          <a:blip r:embed="rId4"/>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800000" r="-201667" b="-3279"/>
                          </a:stretch>
                        </a:blipFill>
                      </a:tcPr>
                    </a:tc>
                    <a:tc>
                      <a:txBody>
                        <a:bodyPr/>
                        <a:lstStyle/>
                        <a:p>
                          <a:endParaRPr lang="en-US"/>
                        </a:p>
                      </a:txBody>
                      <a:tcPr>
                        <a:blipFill>
                          <a:blip r:embed="rId4"/>
                          <a:stretch>
                            <a:fillRect l="-80444" t="-800000" r="-61333" b="-3279"/>
                          </a:stretch>
                        </a:blipFill>
                      </a:tcPr>
                    </a:tc>
                    <a:tc>
                      <a:txBody>
                        <a:bodyPr/>
                        <a:lstStyle/>
                        <a:p>
                          <a:endParaRPr lang="en-US"/>
                        </a:p>
                      </a:txBody>
                      <a:tcPr>
                        <a:blipFill>
                          <a:blip r:embed="rId4"/>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1522608" y="4812580"/>
                <a:ext cx="331385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39</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&gt;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1522608" y="4812580"/>
                <a:ext cx="3313854" cy="1384995"/>
              </a:xfrm>
              <a:prstGeom prst="rect">
                <a:avLst/>
              </a:prstGeom>
              <a:blipFill>
                <a:blip r:embed="rId5"/>
                <a:stretch>
                  <a:fillRect l="-552" t="-439" r="-1473" b="-350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7390011" y="481258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38</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&gt;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7390011" y="4812580"/>
                <a:ext cx="3279381" cy="1600438"/>
              </a:xfrm>
              <a:prstGeom prst="rect">
                <a:avLst/>
              </a:prstGeom>
              <a:blipFill>
                <a:blip r:embed="rId6"/>
                <a:stretch>
                  <a:fillRect l="-558" t="-380" b="-3042"/>
                </a:stretch>
              </a:blipFill>
            </p:spPr>
            <p:txBody>
              <a:bodyPr/>
              <a:lstStyle/>
              <a:p>
                <a:r>
                  <a:rPr lang="en-GB">
                    <a:noFill/>
                  </a:rPr>
                  <a:t> </a:t>
                </a:r>
              </a:p>
            </p:txBody>
          </p:sp>
        </mc:Fallback>
      </mc:AlternateContent>
    </p:spTree>
    <p:extLst>
      <p:ext uri="{BB962C8B-B14F-4D97-AF65-F5344CB8AC3E}">
        <p14:creationId xmlns:p14="http://schemas.microsoft.com/office/powerpoint/2010/main" val="238895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
        <p:nvSpPr>
          <p:cNvPr id="3" name="CasellaDiTesto 2">
            <a:extLst>
              <a:ext uri="{FF2B5EF4-FFF2-40B4-BE49-F238E27FC236}">
                <a16:creationId xmlns:a16="http://schemas.microsoft.com/office/drawing/2014/main" id="{FE276241-44D3-457F-883E-33392416FB84}"/>
              </a:ext>
            </a:extLst>
          </p:cNvPr>
          <p:cNvSpPr txBox="1"/>
          <p:nvPr/>
        </p:nvSpPr>
        <p:spPr>
          <a:xfrm>
            <a:off x="2018593" y="2090172"/>
            <a:ext cx="8285018" cy="2677656"/>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simple model used, illustrates how lockdown measures inhibit infection spread only above a threshold;</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 Bayesian fit to the COVID-19 pandemic shows that a slowdown in the number of newly infected individuals during the expansion phase allows one to infer neither the precise position of the maximum nor whether the measures taken will bring the propagation to the inhibition regime;</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is a short horizon for reliable prediction, followed by a dispersion of the possible trajectories that grows extremely fast. The impossibility to predict in the midterm is not due to wrong or incomplete data, since it persists in error-free, synthetically produced datasets and does not necessarily improve using larger datasets;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noProof="1">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u</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ncertainties in the values of the latter prevent a unique interpretation of the data at the transient.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71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a:p>
            <a:pPr lvl="1"/>
            <a:r>
              <a:rPr lang="en-US" sz="1600" noProof="1">
                <a:latin typeface="Times New Roman" panose="02020603050405020304" pitchFamily="18" charset="0"/>
                <a:cs typeface="Times New Roman" panose="02020603050405020304" pitchFamily="18" charset="0"/>
              </a:rPr>
              <a:t>France</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schemeClr val="tx1"/>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4" name="Immagine 3">
            <a:extLst>
              <a:ext uri="{FF2B5EF4-FFF2-40B4-BE49-F238E27FC236}">
                <a16:creationId xmlns:a16="http://schemas.microsoft.com/office/drawing/2014/main" id="{4BEBB495-40F4-46EB-9569-382844E9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7" y="776289"/>
            <a:ext cx="5670000" cy="5670000"/>
          </a:xfrm>
          <a:prstGeom prst="rect">
            <a:avLst/>
          </a:prstGeom>
        </p:spPr>
      </p:pic>
      <p:pic>
        <p:nvPicPr>
          <p:cNvPr id="7" name="Immagine 6">
            <a:extLst>
              <a:ext uri="{FF2B5EF4-FFF2-40B4-BE49-F238E27FC236}">
                <a16:creationId xmlns:a16="http://schemas.microsoft.com/office/drawing/2014/main" id="{D5163682-BF15-413E-8B39-51F3D5BB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4" y="776289"/>
            <a:ext cx="5670000" cy="5670000"/>
          </a:xfrm>
          <a:prstGeom prst="rect">
            <a:avLst/>
          </a:prstGeom>
        </p:spPr>
      </p:pic>
    </p:spTree>
    <p:extLst>
      <p:ext uri="{BB962C8B-B14F-4D97-AF65-F5344CB8AC3E}">
        <p14:creationId xmlns:p14="http://schemas.microsoft.com/office/powerpoint/2010/main" val="231779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4462966"/>
            <a:chOff x="6397658" y="1171964"/>
            <a:chExt cx="4773582" cy="4462966"/>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m:t>
                      </m:r>
                      <m:r>
                        <a:rPr lang="it-IT" sz="1400" b="0" i="1" smtClean="0">
                          <a:latin typeface="Cambria Math" panose="02040503050406030204" pitchFamily="18" charset="0"/>
                        </a:rPr>
                        <m:t>1</m:t>
                      </m:r>
                    </m:oMath>
                  </m:oMathPara>
                </a14:m>
                <a:endParaRPr lang="en-GB" dirty="0"/>
              </a:p>
            </p:txBody>
          </p:sp>
        </mc:Choice>
        <mc:Fallback>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736876"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736876"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mc:Choice xmlns:a14="http://schemas.microsoft.com/office/drawing/2010/main"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1175706"/>
              </a:xfrm>
              <a:prstGeom prst="rect">
                <a:avLst/>
              </a:prstGeom>
              <a:blipFill>
                <a:blip r:embed="rId3"/>
                <a:stretch>
                  <a:fillRect l="-326" t="-518" b="-466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074647"/>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074647"/>
                <a:ext cx="2172927" cy="3564437"/>
              </a:xfrm>
              <a:prstGeom prst="rect">
                <a:avLst/>
              </a:prstGeom>
              <a:blipFill>
                <a:blip r:embed="rId4"/>
                <a:stretch>
                  <a:fillRect l="-843" b="-855"/>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375EEC1E-AF82-4A36-B45D-C82AE8FCCB88}"/>
                  </a:ext>
                </a:extLst>
              </p:cNvPr>
              <p:cNvSpPr txBox="1"/>
              <p:nvPr/>
            </p:nvSpPr>
            <p:spPr>
              <a:xfrm>
                <a:off x="6390804" y="5707625"/>
                <a:ext cx="560009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minute</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375EEC1E-AF82-4A36-B45D-C82AE8FCCB88}"/>
                  </a:ext>
                </a:extLst>
              </p:cNvPr>
              <p:cNvSpPr txBox="1">
                <a:spLocks noRot="1" noChangeAspect="1" noMove="1" noResize="1" noEditPoints="1" noAdjustHandles="1" noChangeArrowheads="1" noChangeShapeType="1" noTextEdit="1"/>
              </p:cNvSpPr>
              <p:nvPr/>
            </p:nvSpPr>
            <p:spPr>
              <a:xfrm>
                <a:off x="6390804" y="5707625"/>
                <a:ext cx="5600090" cy="738664"/>
              </a:xfrm>
              <a:prstGeom prst="rect">
                <a:avLst/>
              </a:prstGeom>
              <a:blipFill>
                <a:blip r:embed="rId6"/>
                <a:stretch>
                  <a:fillRect l="-326" t="-826" b="-826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19509"/>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fail at inhibiting its expansion and only slow it down.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19509"/>
                <a:ext cx="5689600" cy="2423036"/>
              </a:xfrm>
              <a:prstGeom prst="rect">
                <a:avLst/>
              </a:prstGeom>
              <a:blipFill>
                <a:blip r:embed="rId2"/>
                <a:stretch>
                  <a:fillRect l="-1929" t="-2519" r="-107" b="-377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nvGrpSpPr>
            <p:cNvPr id="30" name="Gruppo 29">
              <a:extLst>
                <a:ext uri="{FF2B5EF4-FFF2-40B4-BE49-F238E27FC236}">
                  <a16:creationId xmlns:a16="http://schemas.microsoft.com/office/drawing/2014/main" id="{B73F8A16-CD01-496B-BCAB-E656C0D259AA}"/>
                </a:ext>
              </a:extLst>
            </p:cNvPr>
            <p:cNvGrpSpPr/>
            <p:nvPr/>
          </p:nvGrpSpPr>
          <p:grpSpPr>
            <a:xfrm>
              <a:off x="1605796" y="4026342"/>
              <a:ext cx="2530948" cy="2039474"/>
              <a:chOff x="7636695" y="3946890"/>
              <a:chExt cx="2530948" cy="2039474"/>
            </a:xfrm>
          </p:grpSpPr>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4"/>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a:off x="8446400" y="4158929"/>
                <a:ext cx="413142" cy="45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3" name="CasellaDiTesto 42">
                    <a:extLst>
                      <a:ext uri="{FF2B5EF4-FFF2-40B4-BE49-F238E27FC236}">
                        <a16:creationId xmlns:a16="http://schemas.microsoft.com/office/drawing/2014/main" id="{9E29453A-6B46-4507-AB69-DB35B0D429BA}"/>
                      </a:ext>
                    </a:extLst>
                  </p:cNvPr>
                  <p:cNvSpPr txBox="1"/>
                  <p:nvPr/>
                </p:nvSpPr>
                <p:spPr>
                  <a:xfrm>
                    <a:off x="7636695" y="4057248"/>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7636695" y="4057248"/>
                    <a:ext cx="909025" cy="246221"/>
                  </a:xfrm>
                  <a:prstGeom prst="rect">
                    <a:avLst/>
                  </a:prstGeom>
                  <a:blipFill>
                    <a:blip r:embed="rId5"/>
                    <a:stretch>
                      <a:fillRect b="-2500"/>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7727591" y="405129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397701" y="4786341"/>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14623" y="480233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14623" y="4802333"/>
                  <a:ext cx="909025" cy="246221"/>
                </a:xfrm>
                <a:prstGeom prst="rect">
                  <a:avLst/>
                </a:prstGeom>
                <a:blipFill>
                  <a:blip r:embed="rId6"/>
                  <a:stretch>
                    <a:fillRect b="-5000"/>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111087" y="4658494"/>
              <a:ext cx="286614" cy="14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pic>
        <p:nvPicPr>
          <p:cNvPr id="14" name="Immagine 13" descr="Immagine che contiene tavolo&#10;&#10;Descrizione generata automaticamente">
            <a:extLst>
              <a:ext uri="{FF2B5EF4-FFF2-40B4-BE49-F238E27FC236}">
                <a16:creationId xmlns:a16="http://schemas.microsoft.com/office/drawing/2014/main" id="{2B018E66-7914-4AA3-922C-ED5B90C75D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3823" y="1941153"/>
            <a:ext cx="2880000" cy="1440000"/>
          </a:xfrm>
          <a:prstGeom prst="rect">
            <a:avLst/>
          </a:prstGeom>
        </p:spPr>
      </p:pic>
    </p:spTree>
    <p:extLst>
      <p:ext uri="{BB962C8B-B14F-4D97-AF65-F5344CB8AC3E}">
        <p14:creationId xmlns:p14="http://schemas.microsoft.com/office/powerpoint/2010/main" val="26840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6578</TotalTime>
  <Words>2535</Words>
  <Application>Microsoft Office PowerPoint</Application>
  <PresentationFormat>Widescreen</PresentationFormat>
  <Paragraphs>505</Paragraphs>
  <Slides>25</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25</vt:i4>
      </vt:variant>
    </vt:vector>
  </HeadingPairs>
  <TitlesOfParts>
    <vt:vector size="32"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 (first wave Italy)</vt:lpstr>
      <vt:lpstr>Fit results: before peak (first wave Italy)</vt:lpstr>
      <vt:lpstr>Fit results: until peak (first wave Italy) </vt:lpstr>
      <vt:lpstr>Fit results: until peak (first wave Italy) </vt:lpstr>
      <vt:lpstr>Fit results: (second wave Italy)</vt:lpstr>
      <vt:lpstr>Fit results: (second wave Italy)</vt:lpstr>
      <vt:lpstr>Results: first wave on other countries (Spain)</vt:lpstr>
      <vt:lpstr>Results: first wave on other countries (Spain)</vt:lpstr>
      <vt:lpstr>Results: second wave on other countries (France)</vt:lpstr>
      <vt:lpstr>Fit results: (second wave Italy)</vt:lpstr>
      <vt:lpstr>Conclusion</vt:lpstr>
      <vt:lpstr>References</vt:lpstr>
      <vt:lpstr>Presentazione standard di PowerPoint</vt:lpstr>
      <vt:lpstr>Fit results: before peak (2° wave Italy)</vt:lpstr>
      <vt:lpstr>Fit results: until peak (2° wave Italy) </vt:lpstr>
      <vt:lpstr>Results: first wave on other countries (Spain)</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261</cp:revision>
  <dcterms:created xsi:type="dcterms:W3CDTF">2020-08-28T16:59:16Z</dcterms:created>
  <dcterms:modified xsi:type="dcterms:W3CDTF">2021-07-22T12:36:19Z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